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73" r:id="rId3"/>
    <p:sldId id="274" r:id="rId4"/>
    <p:sldId id="267" r:id="rId5"/>
    <p:sldId id="270" r:id="rId6"/>
    <p:sldId id="268" r:id="rId7"/>
    <p:sldId id="269" r:id="rId8"/>
    <p:sldId id="271" r:id="rId9"/>
    <p:sldId id="27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x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2F41-4402-9A11-EE619A44F657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F41-4402-9A11-EE619A44F6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0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E521-4DB0-8413-1A613DB8BB5F}"/>
              </c:ext>
            </c:extLst>
          </c:dPt>
          <c:dPt>
            <c:idx val="1"/>
            <c:marker>
              <c:symbol val="x"/>
              <c:size val="20"/>
              <c:spPr>
                <a:noFill/>
                <a:ln w="1016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E521-4DB0-8413-1A613DB8BB5F}"/>
              </c:ext>
            </c:extLst>
          </c:dPt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E521-4DB0-8413-1A613DB8BB5F}"/>
              </c:ext>
            </c:extLst>
          </c:dPt>
          <c:xVal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xVal>
          <c:y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  <c:pt idx="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521-4DB0-8413-1A613DB8BB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x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B855-49EC-A605-50D7A27995FE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855-49EC-A605-50D7A27995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x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DF7-4F19-9F4F-12576FAA3BEF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DF7-4F19-9F4F-12576FAA3B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x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4706-4142-92FB-AC35D3DAAC57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706-4142-92FB-AC35D3DAAC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427267973975648"/>
          <c:y val="4.9102363701020668E-2"/>
          <c:w val="0.82738379459672862"/>
          <c:h val="0.7605901157843126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Bool_2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x"/>
            <c:size val="20"/>
            <c:spPr>
              <a:noFill/>
              <a:ln w="101600">
                <a:solidFill>
                  <a:srgbClr val="00B0F0"/>
                </a:solidFill>
              </a:ln>
              <a:effectLst/>
            </c:spPr>
          </c:marker>
          <c:dPt>
            <c:idx val="3"/>
            <c:marker>
              <c:symbol val="circle"/>
              <c:size val="20"/>
              <c:spPr>
                <a:noFill/>
                <a:ln w="1016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2328-4BF4-A5C7-9EFF4D319FE6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328-4BF4-A5C7-9EFF4D319F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9476520"/>
        <c:axId val="659477832"/>
      </c:scatterChart>
      <c:valAx>
        <c:axId val="659476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x_1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7832"/>
        <c:crosses val="autoZero"/>
        <c:crossBetween val="midCat"/>
      </c:valAx>
      <c:valAx>
        <c:axId val="659477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>
                    <a:solidFill>
                      <a:schemeClr val="tx1"/>
                    </a:solidFill>
                  </a:rPr>
                  <a:t>x_2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/>
            </a:solidFill>
            <a:round/>
            <a:tailEnd type="stealth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476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1T10:12:56.33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245 7178 24575,'-1'-8'0,"0"-1"0,1 0 0,1 1 0,-1-1 0,1 0 0,1 1 0,0-1 0,0 1 0,0-1 0,1 1 0,5-10 0,-1 1 0,29-74 0,69-126 0,73-87 0,-150 256 0,170-257-393,82-66-1180,516-587-895,81 64 498,253-36 1141,-780 682 1559,531-282 0,-392 298 4115,-316 154-4313,308-151-113,469-200-442,220 61 23,-664 220 0,258-63 0,1314-138-459,26 240 404,-1952 109 599,117 3-574,-256-1 30,0 0 0,-1 1 0,1 1 0,-1-1 0,0 2 0,0 0 0,0 0 0,-1 1 0,1 1 0,19 15 0,-2 1 0,0 2 0,37 42 0,-44-42 0,-2 2 0,0 0 0,-2 1 0,27 56 0,40 129 0,-45-105 0,15 23 0,-24-60 0,-3 1 0,-2 1 0,20 104 0,-6-7 0,1 6 0,-37-150 0,-2 0 0,0 1 0,-2-1 0,-5 52 0,-17 52 0,-6-1 0,-5-2 0,-55 138 0,17-96 0,-153 267 0,-118 103 0,265-434 0,-6-3 0,-178 171 0,-392 267 0,-29-41 0,312-232 0,-491 323 0,700-500 0,-4-7 0,-181 63 0,-360 92 0,700-236 0,-604 228 0,16 39 0,566-255 0,-963 384 0,747-307 0,-1047 350 0,742-261 0,-814 197 0,1203-338 0,-1-7 0,-186 13 0,83-34 0,-358-30 0,610 18 0,-225-25 0,193 19 0,0-3 0,1-2 0,-55-22 0,-190-74 0,90 35 0,-1114-420 0,1281 481 0,1-1 0,-42-25 0,60 30 0,0 0 0,1-1 0,0 0 0,1-1 0,0 0 0,1-1 0,0 0 0,-10-15 0,-10-24 0,2 0 0,2-2 0,-33-100 0,56 144 4,0 0 0,0 0 0,1 0 0,0 0 0,1 0 0,-1 0-1,2 0 1,-1-1 0,1 1 0,0 0 0,1 0 0,0 0 0,0 1 0,1-1 0,0 0-1,0 1 1,1 0 0,4-8 0,8-8-138,2 0 1,0 1-1,39-36 0,-19 20-770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gif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10281-1450-7E0C-2841-293DD70F7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76A99-B2BF-1155-03CE-04E16888B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0209F-DBA2-3030-20C4-5F846B2B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93380-F794-96A1-6217-3447F4B05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78225-EA6D-BEC4-14B5-5CBAA0FA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35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23850-6699-62C6-25D0-EC2C9570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EDF2A-EE8B-A9B3-046B-C1CC8E375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39CA1-A566-B061-C61B-A13B81B1B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E2869-3F24-6127-4E69-8CE3ACD20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97C56-CD42-655E-CD82-EE24FDADD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8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EAF208-A256-8001-FC7E-D594320AA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31200-FCAD-D1D9-85D6-7636C6ABC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09F27-3509-A582-4EAF-8A91E0152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C9B89-DDAE-DA59-2954-50291B3C8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262C-3F98-9F71-0745-1FBBA9EB5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7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07E91-7DEB-DA0F-6299-792DAD2E0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9F99A-B69E-F4B5-3627-F6C9A2553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26313-88C0-FAD5-6A74-C452873E8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FBBA0-5370-7E7D-0BB3-F7E2AD94F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DE86E-A1C0-872A-4167-0CDFD345E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90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53169-B789-5BF4-5C84-344D6847F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20FD3-3512-80F6-5C09-F7B0BC256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54E40-1E3B-A801-B163-8598D177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79B56-8CAF-5BAB-7775-8AE054278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D91B-BE6F-02B1-D99B-C7931139A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89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7BFFB-5BB4-895A-46E9-C88345A4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D8700-6E51-3CEC-EE35-0710ECD78E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36A49-06D4-85CF-DAEB-9C627EF6C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6B47B-2907-A0D8-6DE7-4E8322DB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94340-D410-B8C2-3678-173CF9539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4501E-55D7-944C-5055-A32FE0722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58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B3C75-42F5-0D70-F01E-E1CF40604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E8BAA7-9E62-7792-74A9-FC829BFBE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0A8F2D-7F17-574D-1ED3-A13B8204D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6ED363-9625-BB7A-E5B3-8B60C68D1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9E84C4-54B9-035D-210F-2BCC93534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6F02F5-EA63-3896-54FA-F7F6063A4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CBB9F-0064-6AB9-9A29-BC9539526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00C08-65BA-BCB5-EFC1-374F4252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29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D7BA7-90C6-C3D3-CB48-FBDE145BF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652521-BBE2-CF63-E02D-8B9F2A4E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1F2EF-BB02-6068-6CC1-65DBC5575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391BF9-F949-EFAE-148D-2B140D7B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41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6D40F-657C-EB2E-8398-5AFBF1BC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39DEDD-3BCE-E815-BD67-93B75EAEA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EF684-C3D3-01E0-9D41-B3CEC574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5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99D5-0873-7189-30F7-74559D74B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5C4E5-E89F-D303-D4DF-4B04EAB42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34BD6-C3EF-81D7-7CB8-3BCED3073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A42E0-8B93-7627-ED83-52564468E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A62FA-4396-E77A-707B-49A942C63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8AF1C-328C-69D0-53DA-865DB8F78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3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3FF0-80EB-D922-0D8E-9A6E77F84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17826-0168-D80F-6B0C-23DE18034F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3C4CA-BA3B-F8D7-DBFB-42161CD7E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E9F94-E6BC-EF71-87CB-61B2A9817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7536B-63BC-CF3D-4BDA-F4483420C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0C29E-5674-A366-7E1E-039B31830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9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3B890-9FC8-3835-5A07-DC3C2E015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77785-B2C1-D07F-433C-75ED39A70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A13BA-F060-45F1-DAC3-FC9617007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0290C-4444-41A2-81A1-34F20BA560EC}" type="datetimeFigureOut">
              <a:rPr lang="en-US" smtClean="0"/>
              <a:t>9/13/2023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24F09-A745-8159-6410-E1D70B4D66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18714-86C1-F353-D67B-EE57B16E7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2B352-08B7-4F4C-B4A2-44943E200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4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chart" Target="../charts/chart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79A2F4-FD27-43A3-989E-4CC94B4AB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4333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F79FC-1D44-4CB3-BD68-F280436C9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939" y="4498843"/>
            <a:ext cx="9144000" cy="1376655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CN" dirty="0"/>
              <a:t>Machine Learning</a:t>
            </a:r>
            <a:br>
              <a:rPr lang="en-US" altLang="zh-CN" dirty="0"/>
            </a:br>
            <a:r>
              <a:rPr lang="en-US" altLang="zh-CN" dirty="0"/>
              <a:t>10. Perceptron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3FFA4-F6FC-4D34-B961-E2C0BE0CF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6939" y="5875498"/>
            <a:ext cx="6242620" cy="982501"/>
          </a:xfrm>
        </p:spPr>
        <p:txBody>
          <a:bodyPr>
            <a:normAutofit fontScale="92500"/>
          </a:bodyPr>
          <a:lstStyle/>
          <a:p>
            <a:pPr algn="l"/>
            <a:r>
              <a:rPr lang="en-US" altLang="zh-CN" dirty="0"/>
              <a:t>Xueyuan Gong</a:t>
            </a:r>
          </a:p>
          <a:p>
            <a:pPr algn="l"/>
            <a:r>
              <a:rPr lang="en-US" altLang="zh-CN" dirty="0"/>
              <a:t>School of Intelligent Systems Science and Engineering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852166-6B7A-4058-A0E3-EE6642F79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7313" y="5165886"/>
            <a:ext cx="13811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67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23ACD9-E4F6-43B8-B9E4-EB55A8B6A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4333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A5311C-DEF2-4F89-8407-8CF48BD7B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81449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Thank you</a:t>
            </a:r>
            <a:r>
              <a:rPr lang="zh-CN" altLang="en-US" dirty="0"/>
              <a:t>！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851F8D-F781-4BC7-831F-81C066C5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9100" y="5317351"/>
            <a:ext cx="13811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27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9B3A1-3C8A-146F-03B9-FD22C6574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E5836-7CF9-726A-BE8B-8CB5E6F9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Binary classification</a:t>
            </a:r>
            <a:r>
              <a:rPr lang="en-US" dirty="0"/>
              <a:t>: predicting a binary-valued target</a:t>
            </a:r>
          </a:p>
          <a:p>
            <a:r>
              <a:rPr lang="en-US" dirty="0">
                <a:solidFill>
                  <a:srgbClr val="0070C0"/>
                </a:solidFill>
              </a:rPr>
              <a:t>Multiclass classification</a:t>
            </a:r>
            <a:r>
              <a:rPr lang="en-US" dirty="0"/>
              <a:t>: predicting a discrete(&gt; 2)-valued target</a:t>
            </a:r>
          </a:p>
          <a:p>
            <a:endParaRPr lang="en-US" dirty="0"/>
          </a:p>
          <a:p>
            <a:r>
              <a:rPr lang="en-US" dirty="0"/>
              <a:t>Examples of binary classification</a:t>
            </a:r>
          </a:p>
          <a:p>
            <a:pPr lvl="1"/>
            <a:r>
              <a:rPr lang="en-US" dirty="0"/>
              <a:t>Predict whether a patient has a disease, given the presence or absence of various symptoms</a:t>
            </a:r>
          </a:p>
          <a:p>
            <a:pPr lvl="1"/>
            <a:r>
              <a:rPr lang="en-US" dirty="0"/>
              <a:t>Classify e-mails as spam or non-spam</a:t>
            </a:r>
          </a:p>
          <a:p>
            <a:pPr lvl="1"/>
            <a:r>
              <a:rPr lang="en-US" dirty="0"/>
              <a:t>Predict whether a financial transaction is fraudulent</a:t>
            </a:r>
          </a:p>
        </p:txBody>
      </p:sp>
    </p:spTree>
    <p:extLst>
      <p:ext uri="{BB962C8B-B14F-4D97-AF65-F5344CB8AC3E}">
        <p14:creationId xmlns:p14="http://schemas.microsoft.com/office/powerpoint/2010/main" val="3272439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4703E-0D0D-AEBC-CAD9-779F0C1C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</a:t>
            </a:r>
            <a:r>
              <a:rPr lang="en-US"/>
              <a:t>Linear Classification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29E2BF-2EF6-5BEA-B962-54CCB29A41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Classification</a:t>
                </a:r>
                <a:r>
                  <a:rPr lang="en-US" dirty="0"/>
                  <a:t>: given a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-dimensional input </a:t>
                </a:r>
                <a14:m>
                  <m:oMath xmlns:m="http://schemas.openxmlformats.org/officeDocument/2006/math">
                    <m:r>
                      <a:rPr lang="en-US" altLang="zh-TW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zh-TW" alt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sSup>
                      <m:sSupPr>
                        <m:ctrlP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TW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dirty="0"/>
                  <a:t> predict a discrete-valued target</a:t>
                </a:r>
              </a:p>
              <a:p>
                <a:r>
                  <a:rPr lang="en-US" dirty="0">
                    <a:solidFill>
                      <a:srgbClr val="0070C0"/>
                    </a:solidFill>
                  </a:rPr>
                  <a:t>Binary</a:t>
                </a:r>
                <a:r>
                  <a:rPr lang="en-US" dirty="0"/>
                  <a:t>: predict a binary target </a:t>
                </a:r>
                <a14:m>
                  <m:oMath xmlns:m="http://schemas.openxmlformats.org/officeDocument/2006/math">
                    <m:r>
                      <a:rPr lang="en-US" altLang="zh-TW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zh-TW" alt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d>
                      <m:dPr>
                        <m:begChr m:val="{"/>
                        <m:endChr m:val="}"/>
                        <m:ctrlPr>
                          <a:rPr lang="en-US" altLang="zh-TW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𝜖</m:t>
                    </m:r>
                    <m:d>
                      <m:dPr>
                        <m:begChr m:val="{"/>
                        <m:endChr m:val="}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Samples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are called </a:t>
                </a:r>
                <a:r>
                  <a:rPr lang="en-US" dirty="0">
                    <a:solidFill>
                      <a:srgbClr val="0070C0"/>
                    </a:solidFill>
                  </a:rPr>
                  <a:t>positive</a:t>
                </a:r>
                <a:r>
                  <a:rPr lang="en-US" dirty="0"/>
                  <a:t> samples, and samples with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=−1</m:t>
                    </m:r>
                  </m:oMath>
                </a14:m>
                <a:r>
                  <a:rPr lang="en-US" dirty="0"/>
                  <a:t> are called </a:t>
                </a:r>
                <a:r>
                  <a:rPr lang="en-US" dirty="0">
                    <a:solidFill>
                      <a:srgbClr val="0070C0"/>
                    </a:solidFill>
                  </a:rPr>
                  <a:t>negative</a:t>
                </a:r>
                <a:r>
                  <a:rPr lang="en-US" dirty="0"/>
                  <a:t> samples.</a:t>
                </a:r>
              </a:p>
              <a:p>
                <a:r>
                  <a:rPr lang="en-US" dirty="0">
                    <a:solidFill>
                      <a:srgbClr val="0070C0"/>
                    </a:solidFill>
                  </a:rPr>
                  <a:t>Linear</a:t>
                </a:r>
                <a:r>
                  <a:rPr lang="en-US" dirty="0"/>
                  <a:t>: model prediction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TW" sz="2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 is a linear function of </a:t>
                </a:r>
                <a14:m>
                  <m:oMath xmlns:m="http://schemas.openxmlformats.org/officeDocument/2006/math">
                    <m:r>
                      <a:rPr lang="en-US" altLang="zh-TW" b="1" i="1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29E2BF-2EF6-5BEA-B962-54CCB29A41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4923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491F7-3BE5-CC4E-E48A-CC4D1C36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CC3136D4-8055-D6A2-1CD5-721FE0FDF4D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4188763"/>
                  </p:ext>
                </p:extLst>
              </p:nvPr>
            </p:nvGraphicFramePr>
            <p:xfrm>
              <a:off x="838197" y="2259011"/>
              <a:ext cx="2544195" cy="1514480"/>
            </p:xfrm>
            <a:graphic>
              <a:graphicData uri="http://schemas.openxmlformats.org/drawingml/2006/table">
                <a:tbl>
                  <a:tblPr firstRow="1" bandRow="1">
                    <a:tableStyleId>{D7AC3CCA-C797-4891-BE02-D94E43425B78}</a:tableStyleId>
                  </a:tblPr>
                  <a:tblGrid>
                    <a:gridCol w="848065">
                      <a:extLst>
                        <a:ext uri="{9D8B030D-6E8A-4147-A177-3AD203B41FA5}">
                          <a16:colId xmlns:a16="http://schemas.microsoft.com/office/drawing/2014/main" val="2814972220"/>
                        </a:ext>
                      </a:extLst>
                    </a:gridCol>
                    <a:gridCol w="848065">
                      <a:extLst>
                        <a:ext uri="{9D8B030D-6E8A-4147-A177-3AD203B41FA5}">
                          <a16:colId xmlns:a16="http://schemas.microsoft.com/office/drawing/2014/main" val="3948399586"/>
                        </a:ext>
                      </a:extLst>
                    </a:gridCol>
                    <a:gridCol w="848065">
                      <a:extLst>
                        <a:ext uri="{9D8B030D-6E8A-4147-A177-3AD203B41FA5}">
                          <a16:colId xmlns:a16="http://schemas.microsoft.com/office/drawing/2014/main" val="1804554162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altLang="zh-CN" b="0" dirty="0"/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oMath>
                            </m:oMathPara>
                          </a14:m>
                          <a:endParaRPr lang="en-US" altLang="zh-CN" b="0" dirty="0"/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20079359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0273712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99099567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0347030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6234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CC3136D4-8055-D6A2-1CD5-721FE0FDF4D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64188763"/>
                  </p:ext>
                </p:extLst>
              </p:nvPr>
            </p:nvGraphicFramePr>
            <p:xfrm>
              <a:off x="838197" y="2259011"/>
              <a:ext cx="2544195" cy="1514480"/>
            </p:xfrm>
            <a:graphic>
              <a:graphicData uri="http://schemas.openxmlformats.org/drawingml/2006/table">
                <a:tbl>
                  <a:tblPr firstRow="1" bandRow="1">
                    <a:tableStyleId>{D7AC3CCA-C797-4891-BE02-D94E43425B78}</a:tableStyleId>
                  </a:tblPr>
                  <a:tblGrid>
                    <a:gridCol w="848065">
                      <a:extLst>
                        <a:ext uri="{9D8B030D-6E8A-4147-A177-3AD203B41FA5}">
                          <a16:colId xmlns:a16="http://schemas.microsoft.com/office/drawing/2014/main" val="2814972220"/>
                        </a:ext>
                      </a:extLst>
                    </a:gridCol>
                    <a:gridCol w="848065">
                      <a:extLst>
                        <a:ext uri="{9D8B030D-6E8A-4147-A177-3AD203B41FA5}">
                          <a16:colId xmlns:a16="http://schemas.microsoft.com/office/drawing/2014/main" val="3948399586"/>
                        </a:ext>
                      </a:extLst>
                    </a:gridCol>
                    <a:gridCol w="848065">
                      <a:extLst>
                        <a:ext uri="{9D8B030D-6E8A-4147-A177-3AD203B41FA5}">
                          <a16:colId xmlns:a16="http://schemas.microsoft.com/office/drawing/2014/main" val="1804554162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19" t="-1667" r="-202158" b="-35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1667" r="-100714" b="-35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1439" t="-1667" r="-1439" b="-355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20079359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0273712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99099567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0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0070C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-1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20347030"/>
                      </a:ext>
                    </a:extLst>
                  </a:tr>
                  <a:tr h="287180"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/>
                          <a:r>
                            <a:rPr lang="en-US" sz="1800" b="0" i="0" u="none" strike="noStrike" dirty="0">
                              <a:solidFill>
                                <a:srgbClr val="FF0000"/>
                              </a:solidFill>
                              <a:effectLst/>
                              <a:latin typeface="Calibri" panose="020F0502020204030204" pitchFamily="34" charset="0"/>
                            </a:rPr>
                            <a:t>1</a:t>
                          </a:r>
                        </a:p>
                      </a:txBody>
                      <a:tcPr marL="9525" marR="9525" marT="9525" marB="0" anchor="b"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6234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文字方塊 69">
            <a:extLst>
              <a:ext uri="{FF2B5EF4-FFF2-40B4-BE49-F238E27FC236}">
                <a16:creationId xmlns:a16="http://schemas.microsoft.com/office/drawing/2014/main" id="{871521C4-DFAD-DEFC-F83C-F3BA698AE567}"/>
              </a:ext>
            </a:extLst>
          </p:cNvPr>
          <p:cNvSpPr txBox="1"/>
          <p:nvPr/>
        </p:nvSpPr>
        <p:spPr>
          <a:xfrm>
            <a:off x="1544096" y="1690688"/>
            <a:ext cx="1132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Dataset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69">
                <a:extLst>
                  <a:ext uri="{FF2B5EF4-FFF2-40B4-BE49-F238E27FC236}">
                    <a16:creationId xmlns:a16="http://schemas.microsoft.com/office/drawing/2014/main" id="{1DD9EB70-D799-9839-FBFC-8A45037EDC4B}"/>
                  </a:ext>
                </a:extLst>
              </p:cNvPr>
              <p:cNvSpPr txBox="1"/>
              <p:nvPr/>
            </p:nvSpPr>
            <p:spPr>
              <a:xfrm>
                <a:off x="7266706" y="1759372"/>
                <a:ext cx="3849368" cy="1747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solidFill>
                      <a:srgbClr val="0070C0"/>
                    </a:solidFill>
                  </a:rPr>
                  <a:t>Feature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zh-TW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sSup>
                      <m:sSupPr>
                        <m:ctrlP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zh-TW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0,1</m:t>
                            </m:r>
                          </m:e>
                        </m:d>
                      </m:e>
                      <m:sup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endParaRPr lang="en-US" altLang="zh-TW" sz="2400" b="0" dirty="0">
                  <a:solidFill>
                    <a:schemeClr val="tx1"/>
                  </a:solidFill>
                </a:endParaRP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In this case,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=2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solidFill>
                      <a:srgbClr val="0070C0"/>
                    </a:solidFill>
                  </a:rPr>
                  <a:t>Target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zh-TW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d>
                      <m:dPr>
                        <m:begChr m:val="{"/>
                        <m:endChr m:val="}"/>
                        <m:ctrlP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−1,1</m:t>
                        </m:r>
                      </m:e>
                    </m:d>
                  </m:oMath>
                </a14:m>
                <a:endParaRPr lang="en-US" altLang="zh-TW" sz="2400" b="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b="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Sample</a:t>
                </a:r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TW" sz="24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TW" sz="2400" b="1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</m:sup>
                                </m:s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p>
                                  <m:sSupPr>
                                    <m:ctrlPr>
                                      <a:rPr lang="en-US" altLang="zh-TW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TW" sz="24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altLang="zh-TW" sz="24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</m:sup>
                                </m:sSup>
                              </m:e>
                            </m:d>
                          </m:e>
                        </m:d>
                      </m:e>
                      <m:sub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bSup>
                  </m:oMath>
                </a14:m>
                <a:endParaRPr lang="en-US" altLang="zh-TW" sz="2400" b="0" dirty="0">
                  <a:solidFill>
                    <a:schemeClr val="tx1"/>
                  </a:solidFill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文字方塊 69">
                <a:extLst>
                  <a:ext uri="{FF2B5EF4-FFF2-40B4-BE49-F238E27FC236}">
                    <a16:creationId xmlns:a16="http://schemas.microsoft.com/office/drawing/2014/main" id="{1DD9EB70-D799-9839-FBFC-8A45037EDC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6706" y="1759372"/>
                <a:ext cx="3849368" cy="1747530"/>
              </a:xfrm>
              <a:prstGeom prst="rect">
                <a:avLst/>
              </a:prstGeom>
              <a:blipFill>
                <a:blip r:embed="rId3"/>
                <a:stretch>
                  <a:fillRect l="-2057" t="-2797" b="-34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7BC39FD-8872-0584-25EE-197E4A3D5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1009679"/>
              </p:ext>
            </p:extLst>
          </p:nvPr>
        </p:nvGraphicFramePr>
        <p:xfrm>
          <a:off x="5880500" y="3525018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字方塊 69">
            <a:extLst>
              <a:ext uri="{FF2B5EF4-FFF2-40B4-BE49-F238E27FC236}">
                <a16:creationId xmlns:a16="http://schemas.microsoft.com/office/drawing/2014/main" id="{80B37533-AF0C-8D36-2BD1-A42652C9FF02}"/>
              </a:ext>
            </a:extLst>
          </p:cNvPr>
          <p:cNvSpPr txBox="1"/>
          <p:nvPr/>
        </p:nvSpPr>
        <p:spPr>
          <a:xfrm>
            <a:off x="584099" y="4646400"/>
            <a:ext cx="5296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400" dirty="0">
                <a:solidFill>
                  <a:srgbClr val="FF0000"/>
                </a:solidFill>
              </a:rPr>
              <a:t>What is the biggest difference between regression and classification?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69">
                <a:extLst>
                  <a:ext uri="{FF2B5EF4-FFF2-40B4-BE49-F238E27FC236}">
                    <a16:creationId xmlns:a16="http://schemas.microsoft.com/office/drawing/2014/main" id="{3117D76D-79C9-0C31-3E28-FAF541F6BBFA}"/>
                  </a:ext>
                </a:extLst>
              </p:cNvPr>
              <p:cNvSpPr txBox="1"/>
              <p:nvPr/>
            </p:nvSpPr>
            <p:spPr>
              <a:xfrm rot="20853390">
                <a:off x="3673647" y="2703093"/>
                <a:ext cx="322603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TW" sz="2400" dirty="0">
                    <a:solidFill>
                      <a:srgbClr val="FF0000"/>
                    </a:solidFill>
                  </a:rPr>
                  <a:t>It is common that </a:t>
                </a:r>
                <a14:m>
                  <m:oMath xmlns:m="http://schemas.openxmlformats.org/officeDocument/2006/math">
                    <m:r>
                      <a:rPr lang="en-US" altLang="zh-TW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zh-TW" altLang="en-US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sSup>
                      <m:sSupPr>
                        <m:ctrlP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TW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endParaRPr lang="en-US" altLang="zh-TW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" name="文字方塊 69">
                <a:extLst>
                  <a:ext uri="{FF2B5EF4-FFF2-40B4-BE49-F238E27FC236}">
                    <a16:creationId xmlns:a16="http://schemas.microsoft.com/office/drawing/2014/main" id="{3117D76D-79C9-0C31-3E28-FAF541F6BB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853390">
                <a:off x="3673647" y="2703093"/>
                <a:ext cx="3226035" cy="461665"/>
              </a:xfrm>
              <a:prstGeom prst="rect">
                <a:avLst/>
              </a:prstGeom>
              <a:blipFill>
                <a:blip r:embed="rId5"/>
                <a:stretch>
                  <a:fillRect l="-2996" b="-126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B7D5AC-1AE0-B82F-C78B-50C085287887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6861791" y="2080862"/>
            <a:ext cx="1820570" cy="50549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24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963F6-4422-352C-43B1-C9304FF7A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C46AD8-261A-9CC6-4B08-061937EDA7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7211" y="1714500"/>
                <a:ext cx="5376159" cy="4351338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The </a:t>
                </a:r>
                <a:r>
                  <a:rPr lang="en-US" altLang="zh-TW" dirty="0">
                    <a:ea typeface="Cambria Math" panose="02040503050406030204" pitchFamily="18" charset="0"/>
                  </a:rPr>
                  <a:t>distance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altLang="zh-TW" dirty="0">
                    <a:ea typeface="Cambria Math" panose="02040503050406030204" pitchFamily="18" charset="0"/>
                  </a:rPr>
                  <a:t> from point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d>
                          <m:d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altLang="zh-TW" dirty="0">
                    <a:ea typeface="Cambria Math" panose="02040503050406030204" pitchFamily="18" charset="0"/>
                  </a:rPr>
                  <a:t> to hyperplane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altLang="zh-TW" b="1" i="1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zh-TW" dirty="0"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1" i="1" smtClean="0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den>
                    </m:f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𝑠𝑖𝑔𝑛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𝑠𝑖𝑔𝑛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−1, 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&lt;0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+1, 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≥0</m:t>
                            </m:r>
                          </m:e>
                        </m:eqArr>
                      </m:e>
                    </m:d>
                  </m:oMath>
                </a14:m>
                <a:endParaRPr lang="en-US" altLang="zh-CN" dirty="0"/>
              </a:p>
              <a:p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‖"/>
                        <m:endChr m:val="‖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d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den>
                    </m:f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p>
                      <m:s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d>
                          <m:d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altLang="zh-TW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altLang="zh-TW" dirty="0">
                    <a:ea typeface="Cambria Math" panose="02040503050406030204" pitchFamily="18" charset="0"/>
                  </a:rPr>
                  <a:t>Omit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d>
                  </m:oMath>
                </a14:m>
                <a:r>
                  <a:rPr lang="en-US" altLang="zh-TW" dirty="0">
                    <a:ea typeface="Cambria Math" panose="02040503050406030204" pitchFamily="18" charset="0"/>
                  </a:rPr>
                  <a:t> to save calculations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C46AD8-261A-9CC6-4B08-061937EDA7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7211" y="1714500"/>
                <a:ext cx="5376159" cy="4351338"/>
              </a:xfrm>
              <a:blipFill>
                <a:blip r:embed="rId2"/>
                <a:stretch>
                  <a:fillRect l="-1814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5433B79-886E-0CEC-664A-AF977303DE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2854316"/>
              </p:ext>
            </p:extLst>
          </p:nvPr>
        </p:nvGraphicFramePr>
        <p:xfrm>
          <a:off x="6096000" y="3525018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0B8E41-8CAD-B1BE-4DD7-E2EE98D35DF4}"/>
              </a:ext>
            </a:extLst>
          </p:cNvPr>
          <p:cNvCxnSpPr>
            <a:cxnSpLocks/>
          </p:cNvCxnSpPr>
          <p:nvPr/>
        </p:nvCxnSpPr>
        <p:spPr>
          <a:xfrm>
            <a:off x="6911864" y="3429000"/>
            <a:ext cx="4239491" cy="316978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1367F1-9589-0F4F-5E17-67E2B8F7787B}"/>
              </a:ext>
            </a:extLst>
          </p:cNvPr>
          <p:cNvCxnSpPr>
            <a:cxnSpLocks/>
          </p:cNvCxnSpPr>
          <p:nvPr/>
        </p:nvCxnSpPr>
        <p:spPr>
          <a:xfrm flipV="1">
            <a:off x="9701245" y="4073236"/>
            <a:ext cx="1209964" cy="1366982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DB1A02-13C4-446D-6C7C-97E6870F6B3B}"/>
              </a:ext>
            </a:extLst>
          </p:cNvPr>
          <p:cNvCxnSpPr>
            <a:cxnSpLocks/>
          </p:cNvCxnSpPr>
          <p:nvPr/>
        </p:nvCxnSpPr>
        <p:spPr>
          <a:xfrm flipV="1">
            <a:off x="6911864" y="4470401"/>
            <a:ext cx="1326273" cy="151938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字方塊 69">
                <a:extLst>
                  <a:ext uri="{FF2B5EF4-FFF2-40B4-BE49-F238E27FC236}">
                    <a16:creationId xmlns:a16="http://schemas.microsoft.com/office/drawing/2014/main" id="{5FBA9D34-D57A-51E9-739C-0145FD05BAD9}"/>
                  </a:ext>
                </a:extLst>
              </p:cNvPr>
              <p:cNvSpPr txBox="1"/>
              <p:nvPr/>
            </p:nvSpPr>
            <p:spPr>
              <a:xfrm>
                <a:off x="7381364" y="5209385"/>
                <a:ext cx="9768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zh-TW" alt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3" name="文字方塊 69">
                <a:extLst>
                  <a:ext uri="{FF2B5EF4-FFF2-40B4-BE49-F238E27FC236}">
                    <a16:creationId xmlns:a16="http://schemas.microsoft.com/office/drawing/2014/main" id="{5FBA9D34-D57A-51E9-739C-0145FD05BA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81364" y="5209385"/>
                <a:ext cx="976846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字方塊 69">
                <a:extLst>
                  <a:ext uri="{FF2B5EF4-FFF2-40B4-BE49-F238E27FC236}">
                    <a16:creationId xmlns:a16="http://schemas.microsoft.com/office/drawing/2014/main" id="{DD9BDAF4-816A-71E5-935F-79E1FC285224}"/>
                  </a:ext>
                </a:extLst>
              </p:cNvPr>
              <p:cNvSpPr txBox="1"/>
              <p:nvPr/>
            </p:nvSpPr>
            <p:spPr>
              <a:xfrm>
                <a:off x="9452967" y="4380346"/>
                <a:ext cx="9768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TW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zh-TW" alt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文字方塊 69">
                <a:extLst>
                  <a:ext uri="{FF2B5EF4-FFF2-40B4-BE49-F238E27FC236}">
                    <a16:creationId xmlns:a16="http://schemas.microsoft.com/office/drawing/2014/main" id="{DD9BDAF4-816A-71E5-935F-79E1FC2852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2967" y="4380346"/>
                <a:ext cx="97684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BCD8A861-2101-B767-4480-84CDC234FF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13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B8B64-8557-C176-8614-0DC7F5C5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文字方塊 69">
            <a:extLst>
              <a:ext uri="{FF2B5EF4-FFF2-40B4-BE49-F238E27FC236}">
                <a16:creationId xmlns:a16="http://schemas.microsoft.com/office/drawing/2014/main" id="{A3D2FDDF-FE72-0F26-01AE-7C7C6F983212}"/>
              </a:ext>
            </a:extLst>
          </p:cNvPr>
          <p:cNvSpPr txBox="1"/>
          <p:nvPr/>
        </p:nvSpPr>
        <p:spPr>
          <a:xfrm>
            <a:off x="2736036" y="1662328"/>
            <a:ext cx="1132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Model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69">
                <a:extLst>
                  <a:ext uri="{FF2B5EF4-FFF2-40B4-BE49-F238E27FC236}">
                    <a16:creationId xmlns:a16="http://schemas.microsoft.com/office/drawing/2014/main" id="{27AE202F-4803-1864-F1FC-D6D4530DDDA7}"/>
                  </a:ext>
                </a:extLst>
              </p:cNvPr>
              <p:cNvSpPr txBox="1"/>
              <p:nvPr/>
            </p:nvSpPr>
            <p:spPr>
              <a:xfrm>
                <a:off x="838199" y="2123993"/>
                <a:ext cx="6849863" cy="12813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zh-TW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TW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nary>
                        </m:e>
                      </m:d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2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d>
                        <m:dPr>
                          <m:ctrlP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altLang="zh-TW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TW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TW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5" name="文字方塊 69">
                <a:extLst>
                  <a:ext uri="{FF2B5EF4-FFF2-40B4-BE49-F238E27FC236}">
                    <a16:creationId xmlns:a16="http://schemas.microsoft.com/office/drawing/2014/main" id="{27AE202F-4803-1864-F1FC-D6D4530DDD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2123993"/>
                <a:ext cx="6849863" cy="128137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69">
                <a:extLst>
                  <a:ext uri="{FF2B5EF4-FFF2-40B4-BE49-F238E27FC236}">
                    <a16:creationId xmlns:a16="http://schemas.microsoft.com/office/drawing/2014/main" id="{8D241B97-C17B-D574-1CFD-08C86B53FD4A}"/>
                  </a:ext>
                </a:extLst>
              </p:cNvPr>
              <p:cNvSpPr txBox="1"/>
              <p:nvPr/>
            </p:nvSpPr>
            <p:spPr>
              <a:xfrm>
                <a:off x="838199" y="4345148"/>
                <a:ext cx="3890818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TW" sz="24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zh-TW" altLang="en-US" sz="2400" i="1" smtClean="0">
                        <a:latin typeface="Cambria Math" panose="02040503050406030204" pitchFamily="18" charset="0"/>
                      </a:rPr>
                      <m:t>𝜖</m:t>
                    </m:r>
                    <m:d>
                      <m:dPr>
                        <m:begChr m:val="{"/>
                        <m:endChr m:val="}"/>
                        <m:ctrlP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−1,1</m:t>
                        </m:r>
                      </m:e>
                    </m:d>
                  </m:oMath>
                </a14:m>
                <a:r>
                  <a:rPr lang="en-US" altLang="zh-TW" sz="2400" dirty="0">
                    <a:solidFill>
                      <a:schemeClr val="tx1"/>
                    </a:solidFill>
                  </a:rPr>
                  <a:t> is the </a:t>
                </a:r>
                <a:r>
                  <a:rPr lang="en-US" altLang="zh-TW" sz="2400" dirty="0">
                    <a:solidFill>
                      <a:srgbClr val="0070C0"/>
                    </a:solidFill>
                  </a:rPr>
                  <a:t>prediction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400" b="1" i="1">
                        <a:latin typeface="Cambria Math" panose="02040503050406030204" pitchFamily="18" charset="0"/>
                      </a:rPr>
                      <m:t>𝒘</m:t>
                    </m:r>
                    <m:r>
                      <a:rPr lang="zh-TW" alt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sSup>
                      <m:sSupPr>
                        <m:ctrlP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TW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sup>
                    </m:sSup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is the </a:t>
                </a:r>
                <a:r>
                  <a:rPr lang="en-US" altLang="zh-TW" sz="2400" b="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weights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In this case,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=2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is the </a:t>
                </a:r>
                <a:r>
                  <a:rPr lang="en-US" altLang="zh-TW" sz="2400" b="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bias</a:t>
                </a:r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(or </a:t>
                </a:r>
                <a:r>
                  <a:rPr lang="en-US" altLang="zh-TW" sz="2400" b="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intercept</a:t>
                </a:r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)</a:t>
                </a:r>
                <a:endParaRPr lang="en-US" altLang="zh-TW" sz="2400" b="0" dirty="0">
                  <a:solidFill>
                    <a:srgbClr val="0070C0"/>
                  </a:solidFill>
                  <a:ea typeface="Cambria Math" panose="02040503050406030204" pitchFamily="18" charset="0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TW" sz="2400" b="1" i="1" smtClean="0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together are the </a:t>
                </a:r>
                <a:r>
                  <a:rPr lang="en-US" altLang="zh-TW" sz="2400" b="0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parameters</a:t>
                </a:r>
                <a:r>
                  <a:rPr lang="en-US" altLang="zh-TW" sz="2400" b="0" dirty="0">
                    <a:ea typeface="Cambria Math" panose="02040503050406030204" pitchFamily="18" charset="0"/>
                  </a:rPr>
                  <a:t> to be learned</a:t>
                </a:r>
              </a:p>
            </p:txBody>
          </p:sp>
        </mc:Choice>
        <mc:Fallback xmlns="">
          <p:sp>
            <p:nvSpPr>
              <p:cNvPr id="6" name="文字方塊 69">
                <a:extLst>
                  <a:ext uri="{FF2B5EF4-FFF2-40B4-BE49-F238E27FC236}">
                    <a16:creationId xmlns:a16="http://schemas.microsoft.com/office/drawing/2014/main" id="{8D241B97-C17B-D574-1CFD-08C86B53FD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9" y="4345148"/>
                <a:ext cx="3890818" cy="2308324"/>
              </a:xfrm>
              <a:prstGeom prst="rect">
                <a:avLst/>
              </a:prstGeom>
              <a:blipFill>
                <a:blip r:embed="rId3"/>
                <a:stretch>
                  <a:fillRect l="-2034" t="-2116" r="-2347" b="-5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字方塊 69">
                <a:extLst>
                  <a:ext uri="{FF2B5EF4-FFF2-40B4-BE49-F238E27FC236}">
                    <a16:creationId xmlns:a16="http://schemas.microsoft.com/office/drawing/2014/main" id="{3F745660-FCD2-17DE-B074-173F4CAE84C7}"/>
                  </a:ext>
                </a:extLst>
              </p:cNvPr>
              <p:cNvSpPr txBox="1"/>
              <p:nvPr/>
            </p:nvSpPr>
            <p:spPr>
              <a:xfrm>
                <a:off x="790627" y="3429000"/>
                <a:ext cx="3047599" cy="9161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d>
                        <m:d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−1, 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&lt;0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+1, 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≥0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zh-TW" altLang="en-US" sz="2400" dirty="0"/>
              </a:p>
            </p:txBody>
          </p:sp>
        </mc:Choice>
        <mc:Fallback xmlns="">
          <p:sp>
            <p:nvSpPr>
              <p:cNvPr id="10" name="文字方塊 69">
                <a:extLst>
                  <a:ext uri="{FF2B5EF4-FFF2-40B4-BE49-F238E27FC236}">
                    <a16:creationId xmlns:a16="http://schemas.microsoft.com/office/drawing/2014/main" id="{3F745660-FCD2-17DE-B074-173F4CAE84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627" y="3429000"/>
                <a:ext cx="3047599" cy="91614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17B26409-1037-4F70-ECB0-3A238DF0E6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5649826"/>
              </p:ext>
            </p:extLst>
          </p:nvPr>
        </p:nvGraphicFramePr>
        <p:xfrm>
          <a:off x="5880500" y="3525018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F722A9A-96E0-F044-9900-793FCEE6B8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0"/>
            <a:ext cx="3429000" cy="34290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7486B1D-7599-BD73-BF76-82B69C01A3CE}"/>
              </a:ext>
            </a:extLst>
          </p:cNvPr>
          <p:cNvCxnSpPr>
            <a:cxnSpLocks/>
          </p:cNvCxnSpPr>
          <p:nvPr/>
        </p:nvCxnSpPr>
        <p:spPr>
          <a:xfrm>
            <a:off x="6709147" y="3205385"/>
            <a:ext cx="4849579" cy="2476324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72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35C0-EC6F-393C-2CF9-A48EE261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B3F929C-A756-A1D0-25F3-BD0FD7158D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9031982"/>
              </p:ext>
            </p:extLst>
          </p:nvPr>
        </p:nvGraphicFramePr>
        <p:xfrm>
          <a:off x="5830506" y="2426391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5E3139-B91C-F4C9-D281-25BDC4CE112D}"/>
              </a:ext>
            </a:extLst>
          </p:cNvPr>
          <p:cNvCxnSpPr>
            <a:cxnSpLocks/>
          </p:cNvCxnSpPr>
          <p:nvPr/>
        </p:nvCxnSpPr>
        <p:spPr>
          <a:xfrm>
            <a:off x="6855799" y="1690688"/>
            <a:ext cx="3297382" cy="461818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8E2715-09FC-3900-291F-9D10A55FF07A}"/>
              </a:ext>
            </a:extLst>
          </p:cNvPr>
          <p:cNvCxnSpPr>
            <a:cxnSpLocks/>
          </p:cNvCxnSpPr>
          <p:nvPr/>
        </p:nvCxnSpPr>
        <p:spPr>
          <a:xfrm flipV="1">
            <a:off x="9719071" y="4970744"/>
            <a:ext cx="898934" cy="673108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字方塊 69">
                <a:extLst>
                  <a:ext uri="{FF2B5EF4-FFF2-40B4-BE49-F238E27FC236}">
                    <a16:creationId xmlns:a16="http://schemas.microsoft.com/office/drawing/2014/main" id="{475E1906-7783-5D2B-9D09-D51D51E056A8}"/>
                  </a:ext>
                </a:extLst>
              </p:cNvPr>
              <p:cNvSpPr txBox="1"/>
              <p:nvPr/>
            </p:nvSpPr>
            <p:spPr>
              <a:xfrm>
                <a:off x="838200" y="1714613"/>
                <a:ext cx="5257800" cy="2091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zh-TW" alt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𝒥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m:rPr>
                            <m:brk m:alnAt="7"/>
                          </m:rP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sub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TW" sz="24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p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altLang="zh-TW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400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altLang="zh-TW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sz="2400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</m:sup>
                            </m:sSup>
                            <m:r>
                              <a:rPr lang="en-US" altLang="zh-CN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e>
                    </m:nary>
                  </m:oMath>
                </a14:m>
                <a:endParaRPr lang="en-US" altLang="zh-TW" sz="2400" dirty="0">
                  <a:ea typeface="Cambria Math" panose="02040503050406030204" pitchFamily="18" charset="0"/>
                </a:endParaRP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ea typeface="Cambria Math" panose="020405030504060302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2400" b="0" dirty="0">
                    <a:ea typeface="Cambria Math" panose="02040503050406030204" pitchFamily="18" charset="0"/>
                  </a:rPr>
                  <a:t>indicates all misclassified points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ea typeface="Cambria Math" panose="02040503050406030204" pitchFamily="18" charset="0"/>
                  </a:rPr>
                  <a:t>How to justify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d>
                          <m:d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r>
                      <a:rPr lang="en-US" altLang="zh-TW" sz="2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2400" b="0" dirty="0">
                    <a:ea typeface="Cambria Math" panose="02040503050406030204" pitchFamily="18" charset="0"/>
                  </a:rPr>
                  <a:t>is misclassified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altLang="zh-TW" sz="2400" dirty="0">
                    <a:ea typeface="Cambria Math" panose="02040503050406030204" pitchFamily="18" charset="0"/>
                  </a:rPr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d>
                      <m:dPr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4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US" altLang="zh-TW" sz="24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altLang="zh-TW" sz="24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文字方塊 69">
                <a:extLst>
                  <a:ext uri="{FF2B5EF4-FFF2-40B4-BE49-F238E27FC236}">
                    <a16:creationId xmlns:a16="http://schemas.microsoft.com/office/drawing/2014/main" id="{475E1906-7783-5D2B-9D09-D51D51E056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714613"/>
                <a:ext cx="5257800" cy="2091855"/>
              </a:xfrm>
              <a:prstGeom prst="rect">
                <a:avLst/>
              </a:prstGeom>
              <a:blipFill>
                <a:blip r:embed="rId3"/>
                <a:stretch>
                  <a:fillRect l="-1624" r="-1740" b="-49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字方塊 69">
                <a:extLst>
                  <a:ext uri="{FF2B5EF4-FFF2-40B4-BE49-F238E27FC236}">
                    <a16:creationId xmlns:a16="http://schemas.microsoft.com/office/drawing/2014/main" id="{329D8960-9493-7C1B-52ED-4599B14BAD81}"/>
                  </a:ext>
                </a:extLst>
              </p:cNvPr>
              <p:cNvSpPr txBox="1"/>
              <p:nvPr/>
            </p:nvSpPr>
            <p:spPr>
              <a:xfrm>
                <a:off x="827128" y="5017304"/>
                <a:ext cx="4828052" cy="10276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𝒥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p>
                            <m:sSupPr>
                              <m:ctrlP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m:rPr>
                              <m:brk m:alnAt="7"/>
                            </m:rP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d>
                            <m:dPr>
                              <m:ctrlPr>
                                <a:rPr lang="en-US" altLang="zh-CN" sz="24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zh-TW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TW" sz="24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p>
                                  <m: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altLang="zh-TW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b="1" i="1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TW" sz="24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6" name="文字方塊 69">
                <a:extLst>
                  <a:ext uri="{FF2B5EF4-FFF2-40B4-BE49-F238E27FC236}">
                    <a16:creationId xmlns:a16="http://schemas.microsoft.com/office/drawing/2014/main" id="{329D8960-9493-7C1B-52ED-4599B14BAD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128" y="5017304"/>
                <a:ext cx="4828052" cy="10276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文字方塊 69">
            <a:extLst>
              <a:ext uri="{FF2B5EF4-FFF2-40B4-BE49-F238E27FC236}">
                <a16:creationId xmlns:a16="http://schemas.microsoft.com/office/drawing/2014/main" id="{96283B1F-21CC-D362-12E5-0305816167D2}"/>
              </a:ext>
            </a:extLst>
          </p:cNvPr>
          <p:cNvSpPr txBox="1"/>
          <p:nvPr/>
        </p:nvSpPr>
        <p:spPr>
          <a:xfrm>
            <a:off x="1949372" y="4588725"/>
            <a:ext cx="1902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Cost Function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550BF45-7E4E-DD35-2A3A-E2C5827E7FA5}"/>
              </a:ext>
            </a:extLst>
          </p:cNvPr>
          <p:cNvCxnSpPr>
            <a:cxnSpLocks/>
          </p:cNvCxnSpPr>
          <p:nvPr/>
        </p:nvCxnSpPr>
        <p:spPr>
          <a:xfrm flipV="1">
            <a:off x="8841617" y="2962710"/>
            <a:ext cx="1824210" cy="134301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DCECF89-54D7-8AD8-A648-741FEF0AD7FB}"/>
              </a:ext>
            </a:extLst>
          </p:cNvPr>
          <p:cNvCxnSpPr>
            <a:cxnSpLocks/>
          </p:cNvCxnSpPr>
          <p:nvPr/>
        </p:nvCxnSpPr>
        <p:spPr>
          <a:xfrm flipV="1">
            <a:off x="6652656" y="2392917"/>
            <a:ext cx="687113" cy="55475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D0D00CA-2964-EE36-3A4A-E248C7A34F18}"/>
              </a:ext>
            </a:extLst>
          </p:cNvPr>
          <p:cNvCxnSpPr>
            <a:cxnSpLocks/>
          </p:cNvCxnSpPr>
          <p:nvPr/>
        </p:nvCxnSpPr>
        <p:spPr>
          <a:xfrm flipV="1">
            <a:off x="6652656" y="3676506"/>
            <a:ext cx="1565158" cy="1200653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文字方塊 69">
                <a:extLst>
                  <a:ext uri="{FF2B5EF4-FFF2-40B4-BE49-F238E27FC236}">
                    <a16:creationId xmlns:a16="http://schemas.microsoft.com/office/drawing/2014/main" id="{95B0C80A-F1F4-D853-DA35-32516976A83A}"/>
                  </a:ext>
                </a:extLst>
              </p:cNvPr>
              <p:cNvSpPr txBox="1"/>
              <p:nvPr/>
            </p:nvSpPr>
            <p:spPr>
              <a:xfrm>
                <a:off x="5830506" y="5574807"/>
                <a:ext cx="3021881" cy="5162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d>
                            <m:dPr>
                              <m:ctrlP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sup>
                      </m:sSup>
                      <m:d>
                        <m:dPr>
                          <m:ctrlPr>
                            <a:rPr lang="en-US" altLang="zh-CN" sz="2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4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altLang="zh-CN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altLang="zh-TW" sz="2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4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TW" sz="2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TW" sz="24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zh-TW" altLang="en-US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41" name="文字方塊 69">
                <a:extLst>
                  <a:ext uri="{FF2B5EF4-FFF2-40B4-BE49-F238E27FC236}">
                    <a16:creationId xmlns:a16="http://schemas.microsoft.com/office/drawing/2014/main" id="{95B0C80A-F1F4-D853-DA35-32516976A8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0506" y="5574807"/>
                <a:ext cx="3021881" cy="51629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986244D-5E15-2015-FC3D-34AA7894809F}"/>
              </a:ext>
            </a:extLst>
          </p:cNvPr>
          <p:cNvCxnSpPr>
            <a:cxnSpLocks/>
            <a:stCxn id="41" idx="3"/>
          </p:cNvCxnSpPr>
          <p:nvPr/>
        </p:nvCxnSpPr>
        <p:spPr>
          <a:xfrm flipV="1">
            <a:off x="8852387" y="5435678"/>
            <a:ext cx="1025292" cy="39727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文字方塊 69">
                <a:extLst>
                  <a:ext uri="{FF2B5EF4-FFF2-40B4-BE49-F238E27FC236}">
                    <a16:creationId xmlns:a16="http://schemas.microsoft.com/office/drawing/2014/main" id="{124D95C0-152E-DA52-C6FA-FCA358F38C6E}"/>
                  </a:ext>
                </a:extLst>
              </p:cNvPr>
              <p:cNvSpPr txBox="1"/>
              <p:nvPr/>
            </p:nvSpPr>
            <p:spPr>
              <a:xfrm>
                <a:off x="832512" y="4127060"/>
                <a:ext cx="414712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ℒ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altLang="zh-CN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TW" sz="24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TW" sz="24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p>
                              <m:r>
                                <a:rPr lang="en-US" altLang="zh-TW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2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6" name="文字方塊 69">
                <a:extLst>
                  <a:ext uri="{FF2B5EF4-FFF2-40B4-BE49-F238E27FC236}">
                    <a16:creationId xmlns:a16="http://schemas.microsoft.com/office/drawing/2014/main" id="{124D95C0-152E-DA52-C6FA-FCA358F38C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512" y="4127060"/>
                <a:ext cx="4147128" cy="461665"/>
              </a:xfrm>
              <a:prstGeom prst="rect">
                <a:avLst/>
              </a:prstGeom>
              <a:blipFill>
                <a:blip r:embed="rId6"/>
                <a:stretch>
                  <a:fillRect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文字方塊 69">
            <a:extLst>
              <a:ext uri="{FF2B5EF4-FFF2-40B4-BE49-F238E27FC236}">
                <a16:creationId xmlns:a16="http://schemas.microsoft.com/office/drawing/2014/main" id="{91F617A7-488A-69DF-4EFA-6256DB42CC5A}"/>
              </a:ext>
            </a:extLst>
          </p:cNvPr>
          <p:cNvSpPr txBox="1"/>
          <p:nvPr/>
        </p:nvSpPr>
        <p:spPr>
          <a:xfrm>
            <a:off x="1954756" y="3698481"/>
            <a:ext cx="19026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0000"/>
                </a:solidFill>
              </a:rPr>
              <a:t>Loss Function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30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41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9AB10-572D-DF1B-C7C3-23D54B2EE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B46325-C3A3-BAE4-EFF7-704CDEF5D15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5134348" cy="4351338"/>
              </a:xfrm>
            </p:spPr>
            <p:txBody>
              <a:bodyPr/>
              <a:lstStyle/>
              <a:p>
                <a:r>
                  <a:rPr lang="en-US" altLang="zh-CN" dirty="0"/>
                  <a:t>Initialize </a:t>
                </a: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altLang="zh-CN" dirty="0"/>
              </a:p>
              <a:p>
                <a:r>
                  <a:rPr lang="en-US" dirty="0"/>
                  <a:t>For each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TW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800" b="1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altLang="zh-TW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zh-TW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p>
                    </m:sSup>
                    <m:d>
                      <m:dPr>
                        <m:ctrlPr>
                          <a:rPr lang="en-US" altLang="zh-CN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TW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p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≤0</m:t>
                    </m:r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TW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altLang="zh-CN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Continue until no more misclassified points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B46325-C3A3-BAE4-EFF7-704CDEF5D1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5134348" cy="4351338"/>
              </a:xfrm>
              <a:blipFill>
                <a:blip r:embed="rId2"/>
                <a:stretch>
                  <a:fillRect l="-2138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5311E0D-F06E-701A-03D5-B54E0D5D04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7264808"/>
              </p:ext>
            </p:extLst>
          </p:nvPr>
        </p:nvGraphicFramePr>
        <p:xfrm>
          <a:off x="5972549" y="2464413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57BE09-C801-B8D0-8E28-C5D9364F4BEE}"/>
              </a:ext>
            </a:extLst>
          </p:cNvPr>
          <p:cNvCxnSpPr>
            <a:cxnSpLocks/>
          </p:cNvCxnSpPr>
          <p:nvPr/>
        </p:nvCxnSpPr>
        <p:spPr>
          <a:xfrm>
            <a:off x="5157927" y="1940630"/>
            <a:ext cx="1606857" cy="480639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E4F40E-231E-1523-A22B-FB6366045D70}"/>
              </a:ext>
            </a:extLst>
          </p:cNvPr>
          <p:cNvCxnSpPr>
            <a:cxnSpLocks/>
          </p:cNvCxnSpPr>
          <p:nvPr/>
        </p:nvCxnSpPr>
        <p:spPr>
          <a:xfrm>
            <a:off x="5845607" y="2048641"/>
            <a:ext cx="2091030" cy="469838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B45586-4E03-875B-3DA0-48440D49E989}"/>
              </a:ext>
            </a:extLst>
          </p:cNvPr>
          <p:cNvCxnSpPr>
            <a:cxnSpLocks/>
          </p:cNvCxnSpPr>
          <p:nvPr/>
        </p:nvCxnSpPr>
        <p:spPr>
          <a:xfrm>
            <a:off x="6805467" y="1798699"/>
            <a:ext cx="1411550" cy="486991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33330A2-0894-DA38-BCAF-E807E8E821B0}"/>
              </a:ext>
            </a:extLst>
          </p:cNvPr>
          <p:cNvCxnSpPr>
            <a:cxnSpLocks/>
          </p:cNvCxnSpPr>
          <p:nvPr/>
        </p:nvCxnSpPr>
        <p:spPr>
          <a:xfrm>
            <a:off x="7977320" y="1622965"/>
            <a:ext cx="2691047" cy="495538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507488-758D-97E3-0634-18F963D6F2C7}"/>
              </a:ext>
            </a:extLst>
          </p:cNvPr>
          <p:cNvCxnSpPr>
            <a:cxnSpLocks/>
          </p:cNvCxnSpPr>
          <p:nvPr/>
        </p:nvCxnSpPr>
        <p:spPr>
          <a:xfrm>
            <a:off x="7452464" y="1690688"/>
            <a:ext cx="4258457" cy="368030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734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262B0-E6A3-F2D1-1451-A45E220B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04327-E30C-2174-BDB3-D58B1AD54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34349" cy="4351338"/>
          </a:xfrm>
        </p:spPr>
        <p:txBody>
          <a:bodyPr/>
          <a:lstStyle/>
          <a:p>
            <a:r>
              <a:rPr lang="en-US" dirty="0"/>
              <a:t>D</a:t>
            </a:r>
            <a:r>
              <a:rPr lang="en-US" altLang="zh-CN" dirty="0"/>
              <a:t>rawbacks</a:t>
            </a:r>
          </a:p>
          <a:p>
            <a:pPr lvl="1"/>
            <a:r>
              <a:rPr lang="en-US" dirty="0"/>
              <a:t>Empirically, it does not find the best solution</a:t>
            </a:r>
          </a:p>
          <a:p>
            <a:pPr lvl="2"/>
            <a:r>
              <a:rPr lang="en-US" dirty="0"/>
              <a:t>Try to find the best one = </a:t>
            </a:r>
            <a:r>
              <a:rPr lang="en-US" dirty="0">
                <a:solidFill>
                  <a:srgbClr val="0070C0"/>
                </a:solidFill>
              </a:rPr>
              <a:t>Support Vector Machine (SVM)</a:t>
            </a:r>
          </a:p>
          <a:p>
            <a:pPr lvl="1"/>
            <a:r>
              <a:rPr lang="en-US" dirty="0"/>
              <a:t>Points must be linearly separable</a:t>
            </a:r>
          </a:p>
          <a:p>
            <a:pPr lvl="2"/>
            <a:r>
              <a:rPr lang="en-US" dirty="0"/>
              <a:t>Employ activation functions = </a:t>
            </a:r>
            <a:r>
              <a:rPr lang="en-US" dirty="0">
                <a:solidFill>
                  <a:srgbClr val="0070C0"/>
                </a:solidFill>
              </a:rPr>
              <a:t>Neural Networks (NN)</a:t>
            </a:r>
          </a:p>
          <a:p>
            <a:pPr lvl="1"/>
            <a:r>
              <a:rPr lang="en-US" dirty="0"/>
              <a:t>It only supports binary classification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9C3F8B9-B7FF-459E-F3AD-B5D5949D0D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8612610"/>
              </p:ext>
            </p:extLst>
          </p:nvPr>
        </p:nvGraphicFramePr>
        <p:xfrm>
          <a:off x="5972549" y="2464413"/>
          <a:ext cx="5858220" cy="3073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FD2716-3E26-E44B-761C-4FCAEAEF5E75}"/>
              </a:ext>
            </a:extLst>
          </p:cNvPr>
          <p:cNvCxnSpPr>
            <a:cxnSpLocks/>
          </p:cNvCxnSpPr>
          <p:nvPr/>
        </p:nvCxnSpPr>
        <p:spPr>
          <a:xfrm>
            <a:off x="9889724" y="1319825"/>
            <a:ext cx="1580226" cy="450392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EFEECC-69FF-F371-9339-36EA735F7576}"/>
              </a:ext>
            </a:extLst>
          </p:cNvPr>
          <p:cNvCxnSpPr>
            <a:cxnSpLocks/>
          </p:cNvCxnSpPr>
          <p:nvPr/>
        </p:nvCxnSpPr>
        <p:spPr>
          <a:xfrm>
            <a:off x="5832629" y="2601157"/>
            <a:ext cx="6081204" cy="82784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CCC3E4-F0DD-DFCF-2A1E-3D70789A408C}"/>
              </a:ext>
            </a:extLst>
          </p:cNvPr>
          <p:cNvCxnSpPr>
            <a:cxnSpLocks/>
          </p:cNvCxnSpPr>
          <p:nvPr/>
        </p:nvCxnSpPr>
        <p:spPr>
          <a:xfrm>
            <a:off x="6525087" y="1825625"/>
            <a:ext cx="5388746" cy="262208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4CA92190-11C3-1CAF-56FF-DD7860711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087" y="4705828"/>
            <a:ext cx="485843" cy="4953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FC04BEE-4D46-6C75-E6D7-F617919C7FB1}"/>
                  </a:ext>
                </a:extLst>
              </p14:cNvPr>
              <p14:cNvContentPartPr/>
              <p14:nvPr/>
            </p14:nvContentPartPr>
            <p14:xfrm>
              <a:off x="6099407" y="2538042"/>
              <a:ext cx="5424840" cy="309780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FC04BEE-4D46-6C75-E6D7-F617919C7FB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81407" y="2520042"/>
                <a:ext cx="5460480" cy="313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579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1988</TotalTime>
  <Words>445</Words>
  <Application>Microsoft Office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Machine Learning 10. Perceptron</vt:lpstr>
      <vt:lpstr>Classification</vt:lpstr>
      <vt:lpstr>Binary Linear Classification</vt:lpstr>
      <vt:lpstr>AND Problem</vt:lpstr>
      <vt:lpstr>Distance</vt:lpstr>
      <vt:lpstr>Perceptron</vt:lpstr>
      <vt:lpstr>Cost Function</vt:lpstr>
      <vt:lpstr>Optimization</vt:lpstr>
      <vt:lpstr>Summary</vt:lpstr>
      <vt:lpstr>Thank you！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3. Linear Regression</dc:title>
  <dc:creator>GONG Xueyuan</dc:creator>
  <cp:lastModifiedBy>Xueyuan GONG</cp:lastModifiedBy>
  <cp:revision>95</cp:revision>
  <dcterms:created xsi:type="dcterms:W3CDTF">2022-08-20T03:05:11Z</dcterms:created>
  <dcterms:modified xsi:type="dcterms:W3CDTF">2023-09-13T03:41:54Z</dcterms:modified>
</cp:coreProperties>
</file>

<file path=docProps/thumbnail.jpeg>
</file>